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499" r:id="rId3"/>
    <p:sldId id="483" r:id="rId4"/>
    <p:sldId id="418" r:id="rId5"/>
    <p:sldId id="422" r:id="rId6"/>
    <p:sldId id="481" r:id="rId7"/>
    <p:sldId id="500" r:id="rId8"/>
    <p:sldId id="354" r:id="rId9"/>
    <p:sldId id="398" r:id="rId10"/>
    <p:sldId id="441" r:id="rId11"/>
    <p:sldId id="451" r:id="rId12"/>
    <p:sldId id="462" r:id="rId13"/>
    <p:sldId id="463" r:id="rId14"/>
    <p:sldId id="464" r:id="rId15"/>
    <p:sldId id="482" r:id="rId16"/>
    <p:sldId id="484" r:id="rId17"/>
    <p:sldId id="485" r:id="rId18"/>
    <p:sldId id="486" r:id="rId19"/>
    <p:sldId id="487" r:id="rId20"/>
    <p:sldId id="488" r:id="rId21"/>
    <p:sldId id="489" r:id="rId22"/>
    <p:sldId id="459" r:id="rId23"/>
    <p:sldId id="436" r:id="rId24"/>
    <p:sldId id="363" r:id="rId25"/>
    <p:sldId id="461" r:id="rId26"/>
    <p:sldId id="465" r:id="rId27"/>
    <p:sldId id="492" r:id="rId28"/>
    <p:sldId id="387" r:id="rId29"/>
    <p:sldId id="493" r:id="rId30"/>
    <p:sldId id="390" r:id="rId31"/>
    <p:sldId id="501" r:id="rId32"/>
    <p:sldId id="498" r:id="rId33"/>
    <p:sldId id="495" r:id="rId34"/>
    <p:sldId id="382" r:id="rId35"/>
    <p:sldId id="503" r:id="rId36"/>
    <p:sldId id="504" r:id="rId37"/>
    <p:sldId id="505" r:id="rId38"/>
    <p:sldId id="506" r:id="rId39"/>
  </p:sldIdLst>
  <p:sldSz cx="9144000" cy="6858000" type="screen4x3"/>
  <p:notesSz cx="6735763" cy="98663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119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8831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5373" y="0"/>
            <a:ext cx="2918831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BF022C1B-ED7B-49A9-9FEB-D937717F1FF9}" type="datetimeFigureOut">
              <a:rPr lang="ru-RU"/>
              <a:pPr>
                <a:defRPr/>
              </a:pPr>
              <a:t>15.01.2025</a:t>
            </a:fld>
            <a:endParaRPr lang="ru-RU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39775"/>
            <a:ext cx="4932363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577" y="4686499"/>
            <a:ext cx="5388610" cy="4439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1285"/>
            <a:ext cx="2918831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34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5373" y="9371285"/>
            <a:ext cx="2918831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C8D61D6D-0743-4FA2-A774-161962DB17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5859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1700" y="739775"/>
            <a:ext cx="4933950" cy="3702050"/>
          </a:xfrm>
          <a:ln/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1693" tIns="45846" rIns="91693" bIns="45846"/>
          <a:lstStyle/>
          <a:p>
            <a:pPr eaLnBrk="1" hangingPunct="1"/>
            <a:endParaRPr lang="ru-RU" smtClean="0"/>
          </a:p>
        </p:txBody>
      </p:sp>
      <p:sp>
        <p:nvSpPr>
          <p:cNvPr id="37892" name="Номер слайда 3"/>
          <p:cNvSpPr txBox="1">
            <a:spLocks noGrp="1"/>
          </p:cNvSpPr>
          <p:nvPr/>
        </p:nvSpPr>
        <p:spPr bwMode="auto">
          <a:xfrm>
            <a:off x="3815373" y="9369572"/>
            <a:ext cx="2918831" cy="495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693" tIns="45846" rIns="91693" bIns="45846" anchor="b"/>
          <a:lstStyle/>
          <a:p>
            <a:pPr algn="r"/>
            <a:fld id="{DA8B6F59-0E55-40F1-B28C-8E2A636DCA4E}" type="slidenum">
              <a:rPr lang="ru-RU" sz="1200"/>
              <a:pPr algn="r"/>
              <a:t>5</a:t>
            </a:fld>
            <a:endParaRPr lang="ru-RU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D61D6D-0743-4FA2-A774-161962DB1778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0113" y="739775"/>
            <a:ext cx="4935537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4B4A9-BDB9-4DC5-BE7E-756D0329E393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461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9D81FD-AEB4-4594-BBBE-6198F3353A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56438" y="274638"/>
            <a:ext cx="1908175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331913" y="274638"/>
            <a:ext cx="5572125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E2CE11-31DE-4B11-A5DB-A6F45DFB0F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713" y="274638"/>
            <a:ext cx="7129462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331913" y="1600200"/>
            <a:ext cx="76327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140782-F034-46E0-8641-519421ECF5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D2DDC-7ECA-4362-9D13-4D2C297AAB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31913" y="1600200"/>
            <a:ext cx="3740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24463" y="1600200"/>
            <a:ext cx="3740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F71A11-B3BF-4C94-811A-F584174D4A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7AA2AF-5280-4A68-AFD4-452D402860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AE7373-CB39-4B4A-B76F-7938E2D87D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6F2727-9B52-4EC0-8104-2B7490C33F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F24503-5873-45F9-B045-3857D9A59E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51901A-6B0B-452E-819A-A1ABFE253D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A3656-48B3-4D1F-A3EE-1B578977E7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65_5187"/>
          <p:cNvPicPr>
            <a:picLocks noChangeAspect="1" noChangeArrowheads="1"/>
          </p:cNvPicPr>
          <p:nvPr/>
        </p:nvPicPr>
        <p:blipFill>
          <a:blip r:embed="rId13" cstate="print"/>
          <a:srcRect l="35432" r="40158"/>
          <a:stretch>
            <a:fillRect/>
          </a:stretch>
        </p:blipFill>
        <p:spPr bwMode="auto">
          <a:xfrm>
            <a:off x="-36513" y="0"/>
            <a:ext cx="14874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47813" y="6237288"/>
            <a:ext cx="2420937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40200" y="6237288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80288" y="6245225"/>
            <a:ext cx="1306512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40BDF913-2167-41B1-9500-B165E3B00C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63713" y="274638"/>
            <a:ext cx="7129462" cy="1143000"/>
          </a:xfrm>
          <a:prstGeom prst="rect">
            <a:avLst/>
          </a:prstGeom>
          <a:solidFill>
            <a:schemeClr val="bg1">
              <a:alpha val="89803"/>
            </a:schemeClr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1" name="Freeform 11"/>
          <p:cNvSpPr>
            <a:spLocks/>
          </p:cNvSpPr>
          <p:nvPr/>
        </p:nvSpPr>
        <p:spPr bwMode="auto">
          <a:xfrm>
            <a:off x="971550" y="-230188"/>
            <a:ext cx="1008063" cy="7316788"/>
          </a:xfrm>
          <a:custGeom>
            <a:avLst/>
            <a:gdLst>
              <a:gd name="T0" fmla="*/ 2147483647 w 635"/>
              <a:gd name="T1" fmla="*/ 2147483647 h 4672"/>
              <a:gd name="T2" fmla="*/ 0 w 635"/>
              <a:gd name="T3" fmla="*/ 2147483647 h 4672"/>
              <a:gd name="T4" fmla="*/ 2147483647 w 635"/>
              <a:gd name="T5" fmla="*/ 2147483647 h 4672"/>
              <a:gd name="T6" fmla="*/ 2147483647 w 635"/>
              <a:gd name="T7" fmla="*/ 2147483647 h 4672"/>
              <a:gd name="T8" fmla="*/ 2147483647 w 635"/>
              <a:gd name="T9" fmla="*/ 2147483647 h 46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5" h="4672">
                <a:moveTo>
                  <a:pt x="317" y="159"/>
                </a:moveTo>
                <a:cubicBezTo>
                  <a:pt x="211" y="318"/>
                  <a:pt x="0" y="1928"/>
                  <a:pt x="0" y="2654"/>
                </a:cubicBezTo>
                <a:cubicBezTo>
                  <a:pt x="0" y="3380"/>
                  <a:pt x="211" y="4672"/>
                  <a:pt x="317" y="4513"/>
                </a:cubicBezTo>
                <a:cubicBezTo>
                  <a:pt x="423" y="4354"/>
                  <a:pt x="635" y="2427"/>
                  <a:pt x="635" y="1701"/>
                </a:cubicBezTo>
                <a:cubicBezTo>
                  <a:pt x="635" y="975"/>
                  <a:pt x="423" y="0"/>
                  <a:pt x="317" y="159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31913" y="1600200"/>
            <a:ext cx="7632700" cy="4525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63300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63300"/>
          </a:solidFill>
          <a:latin typeface="Calibri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63300"/>
          </a:solidFill>
          <a:latin typeface="Calibri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63300"/>
          </a:solidFill>
          <a:latin typeface="Calibri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63300"/>
          </a:solidFill>
          <a:latin typeface="Calibri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400" b="1">
          <a:solidFill>
            <a:srgbClr val="663300"/>
          </a:solidFill>
          <a:latin typeface="Calibri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400" b="1">
          <a:solidFill>
            <a:srgbClr val="663300"/>
          </a:solidFill>
          <a:latin typeface="Calibri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400" b="1">
          <a:solidFill>
            <a:srgbClr val="663300"/>
          </a:solidFill>
          <a:latin typeface="Calibri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400" b="1">
          <a:solidFill>
            <a:srgbClr val="663300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ge.edu.ru/ru/main/legal-documents/index.php?id_4=17958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e.edu.ru/ru/main/legal-documents/index.php?id_4=17886" TargetMode="External"/><Relationship Id="rId2" Type="http://schemas.openxmlformats.org/officeDocument/2006/relationships/hyperlink" Target="http://www.ege.edu.ru/ru/main/schedule/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ipi.ru/" TargetMode="Externa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click01.begun.ru/click.jsp?url=Wa8reE1GR0ZBUvEhSx7Br3Xyn4F0v-e0Qvy2FwRi1CKgZpGPTPX-ArCFiuEBip24kY2WPAZGp9ARLdrcA2U547RKjL1hOTLLU48nXZeh5rwjh*StlhhSfHLlTt*3jloGoVzJ4iywTQCHzBZjAO43fR46eYaapDh8vb-otayBwL3C0pECwFSajjPsxTt*c6fn2gbeY2t0s7Nf6v*C658FPdNMUJep45fsFlGmWmhXbWJ3CX6r55LDIoYuvYW5hCm66xKaWbh*QIMYd72ZUjTaDm-Mh35-KebMYMgruwZLW00ilcqH80ByvJExrpNYAA6zeUeFVzzPYeGBDtum54RRclN*w03mKVuCkLdlwx9*iK7yBADeTCUIio8GOeZmTgDSjZxMm-9DBtMKVmqEDzjEmFv3LVIZtcisVc6i1PjnCYor6j8FOzbQO*aINeO9yTVX0CMfJw&amp;eurl%5b%5d=Wa8reMLDwsNb3oHMlJ3VDRaLpi7mwuqm7Qt3YDCwMCNYMrI4" TargetMode="Externa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obrnadzor.gov.ru/ru/" TargetMode="External"/><Relationship Id="rId2" Type="http://schemas.openxmlformats.org/officeDocument/2006/relationships/hyperlink" Target="https://edu.gov.ru/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fipi.ru/" TargetMode="External"/><Relationship Id="rId4" Type="http://schemas.openxmlformats.org/officeDocument/2006/relationships/hyperlink" Target="http://www.gia.edu.ru/ru/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e.edu.ru/ru/main/brief-glossary/" TargetMode="External"/><Relationship Id="rId2" Type="http://schemas.openxmlformats.org/officeDocument/2006/relationships/hyperlink" Target="http://www.ege.edu.ru/ru/main/legal-documents/index.php?id_4=17886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ege.edu.ru/ru/main/blanks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50825" y="476250"/>
            <a:ext cx="8893175" cy="6048375"/>
          </a:xfrm>
          <a:noFill/>
          <a:ln>
            <a:noFill/>
          </a:ln>
        </p:spPr>
        <p:txBody>
          <a:bodyPr/>
          <a:lstStyle/>
          <a:p>
            <a:pPr algn="ctr" eaLnBrk="1" hangingPunct="1"/>
            <a:r>
              <a:rPr lang="ru-RU" sz="3600" i="1" dirty="0" smtClean="0">
                <a:latin typeface="Times New Roman" pitchFamily="18" charset="0"/>
              </a:rPr>
              <a:t/>
            </a:r>
            <a:br>
              <a:rPr lang="ru-RU" sz="3600" i="1" dirty="0" smtClean="0">
                <a:latin typeface="Times New Roman" pitchFamily="18" charset="0"/>
              </a:rPr>
            </a:br>
            <a:r>
              <a:rPr lang="ru-RU" sz="3600" i="1" dirty="0" smtClean="0">
                <a:latin typeface="Times New Roman" pitchFamily="18" charset="0"/>
              </a:rPr>
              <a:t/>
            </a:r>
            <a:br>
              <a:rPr lang="ru-RU" sz="3600" i="1" dirty="0" smtClean="0">
                <a:latin typeface="Times New Roman" pitchFamily="18" charset="0"/>
              </a:rPr>
            </a:br>
            <a:r>
              <a:rPr lang="ru-RU" sz="3600" i="1" dirty="0" smtClean="0">
                <a:latin typeface="Times New Roman" pitchFamily="18" charset="0"/>
              </a:rPr>
              <a:t/>
            </a:r>
            <a:br>
              <a:rPr lang="ru-RU" sz="3600" i="1" dirty="0" smtClean="0">
                <a:latin typeface="Times New Roman" pitchFamily="18" charset="0"/>
              </a:rPr>
            </a:b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РОДИТЕЛЬСКОЕ СОБРАНИЕ </a:t>
            </a:r>
            <a:r>
              <a:rPr lang="ru-RU" sz="3600" i="1" dirty="0" smtClean="0">
                <a:latin typeface="Times New Roman" pitchFamily="18" charset="0"/>
              </a:rPr>
              <a:t/>
            </a:r>
            <a:br>
              <a:rPr lang="ru-RU" sz="3600" i="1" dirty="0" smtClean="0">
                <a:latin typeface="Times New Roman" pitchFamily="18" charset="0"/>
              </a:rPr>
            </a:br>
            <a:r>
              <a:rPr lang="ru-RU" sz="3600" i="1" dirty="0" smtClean="0">
                <a:latin typeface="Times New Roman" pitchFamily="18" charset="0"/>
              </a:rPr>
              <a:t/>
            </a:r>
            <a:br>
              <a:rPr lang="ru-RU" sz="3600" i="1" dirty="0" smtClean="0">
                <a:latin typeface="Times New Roman" pitchFamily="18" charset="0"/>
              </a:rPr>
            </a:br>
            <a:r>
              <a:rPr lang="ru-RU" sz="3200" i="1" dirty="0" smtClean="0">
                <a:solidFill>
                  <a:srgbClr val="FF0000"/>
                </a:solidFill>
                <a:latin typeface="Times New Roman" pitchFamily="18" charset="0"/>
              </a:rPr>
              <a:t>«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Проведение ГИА-9</a:t>
            </a:r>
            <a:b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в 2025 году» </a:t>
            </a:r>
            <a:r>
              <a:rPr lang="ru-RU" sz="3600" i="1" dirty="0" smtClean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ru-RU" sz="3600" i="1" dirty="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3200" i="1" dirty="0" smtClean="0">
                <a:latin typeface="Times New Roman" pitchFamily="18" charset="0"/>
              </a:rPr>
              <a:t>                                                               </a:t>
            </a:r>
            <a:br>
              <a:rPr lang="ru-RU" sz="3200" i="1" dirty="0" smtClean="0">
                <a:latin typeface="Times New Roman" pitchFamily="18" charset="0"/>
              </a:rPr>
            </a:br>
            <a:r>
              <a:rPr lang="ru-RU" sz="3200" i="1" dirty="0" smtClean="0">
                <a:latin typeface="Times New Roman" pitchFamily="18" charset="0"/>
              </a:rPr>
              <a:t/>
            </a:r>
            <a:br>
              <a:rPr lang="ru-RU" sz="3200" i="1" dirty="0" smtClean="0">
                <a:latin typeface="Times New Roman" pitchFamily="18" charset="0"/>
              </a:rPr>
            </a:br>
            <a:r>
              <a:rPr lang="ru-RU" sz="3200" i="1" dirty="0" smtClean="0">
                <a:latin typeface="Times New Roman" pitchFamily="18" charset="0"/>
              </a:rPr>
              <a:t/>
            </a:r>
            <a:br>
              <a:rPr lang="ru-RU" sz="3200" i="1" dirty="0" smtClean="0">
                <a:latin typeface="Times New Roman" pitchFamily="18" charset="0"/>
              </a:rPr>
            </a:br>
            <a:r>
              <a:rPr lang="ru-RU" sz="3200" i="1" dirty="0" smtClean="0">
                <a:latin typeface="Times New Roman" pitchFamily="18" charset="0"/>
              </a:rPr>
              <a:t/>
            </a:r>
            <a:br>
              <a:rPr lang="ru-RU" sz="3200" i="1" dirty="0" smtClean="0">
                <a:latin typeface="Times New Roman" pitchFamily="18" charset="0"/>
              </a:rPr>
            </a:br>
            <a:r>
              <a:rPr lang="ru-RU" sz="3200" i="1" dirty="0" smtClean="0">
                <a:latin typeface="Times New Roman" pitchFamily="18" charset="0"/>
              </a:rPr>
              <a:t>                                                       </a:t>
            </a:r>
            <a:r>
              <a:rPr lang="ru-RU" sz="2000" i="1" dirty="0" smtClean="0">
                <a:latin typeface="Times New Roman" pitchFamily="18" charset="0"/>
              </a:rPr>
              <a:t/>
            </a:r>
            <a:br>
              <a:rPr lang="ru-RU" sz="2000" i="1" dirty="0" smtClean="0">
                <a:latin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</a:rPr>
              <a:t>                                          </a:t>
            </a:r>
            <a:br>
              <a:rPr lang="ru-RU" sz="2000" i="1" dirty="0" smtClean="0">
                <a:latin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</a:rPr>
              <a:t> </a:t>
            </a:r>
            <a:r>
              <a:rPr lang="ru-RU" sz="3200" i="1" dirty="0" smtClean="0">
                <a:latin typeface="Times New Roman" pitchFamily="18" charset="0"/>
              </a:rPr>
              <a:t/>
            </a:r>
            <a:br>
              <a:rPr lang="ru-RU" sz="3200" i="1" dirty="0" smtClean="0">
                <a:latin typeface="Times New Roman" pitchFamily="18" charset="0"/>
              </a:rPr>
            </a:br>
            <a:r>
              <a:rPr lang="ru-RU" sz="3200" i="1" dirty="0" smtClean="0">
                <a:latin typeface="Times New Roman" pitchFamily="18" charset="0"/>
              </a:rPr>
              <a:t>  </a:t>
            </a:r>
            <a:br>
              <a:rPr lang="ru-RU" sz="3200" i="1" dirty="0" smtClean="0">
                <a:latin typeface="Times New Roman" pitchFamily="18" charset="0"/>
              </a:rPr>
            </a:br>
            <a:r>
              <a:rPr lang="ru-RU" sz="1800" i="1" dirty="0" smtClean="0">
                <a:latin typeface="Times New Roman" pitchFamily="18" charset="0"/>
              </a:rPr>
              <a:t/>
            </a:r>
            <a:br>
              <a:rPr lang="ru-RU" sz="1800" i="1" dirty="0" smtClean="0">
                <a:latin typeface="Times New Roman" pitchFamily="18" charset="0"/>
              </a:rPr>
            </a:br>
            <a:r>
              <a:rPr lang="ru-RU" sz="3200" i="1" dirty="0" smtClean="0">
                <a:latin typeface="Times New Roman" pitchFamily="18" charset="0"/>
              </a:rPr>
              <a:t>                              </a:t>
            </a:r>
            <a:r>
              <a:rPr lang="ru-RU" sz="2000" i="1" dirty="0" smtClean="0">
                <a:latin typeface="Times New Roman" pitchFamily="18" charset="0"/>
              </a:rPr>
              <a:t/>
            </a:r>
            <a:br>
              <a:rPr lang="ru-RU" sz="2000" i="1" dirty="0" smtClean="0">
                <a:latin typeface="Times New Roman" pitchFamily="18" charset="0"/>
              </a:rPr>
            </a:br>
            <a:endParaRPr lang="ru-RU" sz="2000" i="1" dirty="0" smtClean="0">
              <a:latin typeface="Times New Roman" pitchFamily="18" charset="0"/>
            </a:endParaRPr>
          </a:p>
        </p:txBody>
      </p:sp>
      <p:pic>
        <p:nvPicPr>
          <p:cNvPr id="33794" name="Picture 2" descr="http://departugansk.ru/storage/app/media/files/GIA%20-%202020/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625704"/>
            <a:ext cx="5980642" cy="25395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4" descr="grad1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77800"/>
            <a:ext cx="1524000" cy="28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520825" indent="-623888" algn="just">
              <a:defRPr/>
            </a:pPr>
            <a:r>
              <a:rPr lang="ru-RU" sz="1800" dirty="0" smtClean="0">
                <a:solidFill>
                  <a:srgbClr val="003366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</a:t>
            </a:r>
            <a:br>
              <a:rPr lang="ru-RU" sz="1800" dirty="0" smtClean="0">
                <a:solidFill>
                  <a:srgbClr val="003366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3366"/>
                </a:solidFill>
                <a:effectLst/>
                <a:latin typeface="Times New Roman" pitchFamily="18" charset="0"/>
                <a:cs typeface="Times New Roman" pitchFamily="18" charset="0"/>
              </a:rPr>
              <a:t>Государственная итоговая аттестация обучающихся 9-х классов является обязательной и проводится по завершении освоения ими основных образовательных программам основного общего образования.</a:t>
            </a:r>
            <a:endParaRPr lang="ru-RU" sz="2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467600" cy="4114800"/>
          </a:xfrm>
        </p:spPr>
        <p:txBody>
          <a:bodyPr/>
          <a:lstStyle/>
          <a:p>
            <a:pPr algn="ctr"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Допуск к ГИА-9</a:t>
            </a: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None/>
              <a:defRPr/>
            </a:pP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92175" y="2734408"/>
            <a:ext cx="8001000" cy="3539392"/>
          </a:xfrm>
        </p:spPr>
        <p:txBody>
          <a:bodyPr/>
          <a:lstStyle/>
          <a:p>
            <a:pPr indent="644525">
              <a:buFont typeface="Wingdings" pitchFamily="2" charset="2"/>
              <a:buNone/>
              <a:defRPr/>
            </a:pPr>
            <a:r>
              <a:rPr lang="ru-RU" sz="2000" dirty="0" smtClean="0">
                <a:solidFill>
                  <a:srgbClr val="003366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ru-RU" dirty="0" smtClean="0">
                <a:solidFill>
                  <a:srgbClr val="003366"/>
                </a:solidFill>
                <a:effectLst/>
                <a:latin typeface="Times New Roman" pitchFamily="18" charset="0"/>
                <a:cs typeface="Times New Roman" pitchFamily="18" charset="0"/>
              </a:rPr>
              <a:t>К ГИА-9 допускаются обучающиеся, не имеющие задолженности и в полном объеме выполнившие учебный план или индивидуальный учебный план (имеющие годовые отметки по всем предметам учебного плана за 9 класс не ниже удовлетворительных).</a:t>
            </a:r>
          </a:p>
          <a:p>
            <a:pPr>
              <a:buFont typeface="Wingdings" pitchFamily="2" charset="2"/>
              <a:buNone/>
              <a:defRPr/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sanschool4.ru/images/Document/2019-2020/GIA9-2020-01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9495" y="0"/>
            <a:ext cx="10105495" cy="6996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274638"/>
            <a:ext cx="7850187" cy="1143000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</a:rPr>
              <a:t>МИНИМАЛЬНОЕ КОЛИЧЕСТВО БАЛЛОВ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ru-RU" sz="2800" dirty="0" smtClean="0">
                <a:solidFill>
                  <a:srgbClr val="663300"/>
                </a:solidFill>
                <a:latin typeface="Times New Roman" pitchFamily="18" charset="0"/>
                <a:hlinkClick r:id="rId2"/>
              </a:rPr>
              <a:t>	Распоряжением </a:t>
            </a:r>
            <a:r>
              <a:rPr lang="ru-RU" sz="2800" dirty="0" err="1" smtClean="0">
                <a:solidFill>
                  <a:srgbClr val="663300"/>
                </a:solidFill>
                <a:latin typeface="Times New Roman" pitchFamily="18" charset="0"/>
                <a:hlinkClick r:id="rId2"/>
              </a:rPr>
              <a:t>Рособрнадзора</a:t>
            </a:r>
            <a:r>
              <a:rPr lang="ru-RU" sz="2800" dirty="0" smtClean="0">
                <a:solidFill>
                  <a:srgbClr val="663300"/>
                </a:solidFill>
                <a:latin typeface="Times New Roman" pitchFamily="18" charset="0"/>
                <a:hlinkClick r:id="rId2"/>
              </a:rPr>
              <a:t> </a:t>
            </a:r>
            <a:r>
              <a:rPr lang="ru-RU" sz="2800" dirty="0" smtClean="0">
                <a:solidFill>
                  <a:srgbClr val="663300"/>
                </a:solidFill>
                <a:latin typeface="Times New Roman" pitchFamily="18" charset="0"/>
              </a:rPr>
              <a:t>устанавливается минимальное количество баллов по всем предметам ОГЭ-2025, подтверждающее освоение участниками экзаменов основных общеобразовательных программ основного  общего образования в соответствии с требованиями федерального государственного образовательного стандарта основного  общего образования.</a:t>
            </a:r>
          </a:p>
          <a:p>
            <a:endParaRPr 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НЕУДОВЛЕТВОРИТЕЛЬНЫЙ РЕЗУЛЬТАТ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ru-RU" sz="2800" dirty="0" smtClean="0">
                <a:solidFill>
                  <a:srgbClr val="663300"/>
                </a:solidFill>
                <a:latin typeface="Times New Roman" pitchFamily="18" charset="0"/>
              </a:rPr>
              <a:t>Если выпускник текущего года получает результат ниже минимального количества баллов по двум из обязательных предметов (</a:t>
            </a:r>
            <a:r>
              <a:rPr lang="ru-RU" sz="2800" b="1" dirty="0" smtClean="0">
                <a:solidFill>
                  <a:srgbClr val="663300"/>
                </a:solidFill>
                <a:latin typeface="Times New Roman" pitchFamily="18" charset="0"/>
              </a:rPr>
              <a:t>русский язык, математика или экзамен по выбору</a:t>
            </a:r>
            <a:r>
              <a:rPr lang="ru-RU" sz="2800" dirty="0" smtClean="0">
                <a:solidFill>
                  <a:srgbClr val="663300"/>
                </a:solidFill>
                <a:latin typeface="Times New Roman" pitchFamily="18" charset="0"/>
              </a:rPr>
              <a:t>), то он может пересдать эти экзамены в этом же году. Сделать это можно в </a:t>
            </a:r>
            <a:r>
              <a:rPr lang="ru-RU" sz="2800" dirty="0" smtClean="0">
                <a:solidFill>
                  <a:srgbClr val="663300"/>
                </a:solidFill>
                <a:latin typeface="Times New Roman" pitchFamily="18" charset="0"/>
                <a:hlinkClick r:id="rId2"/>
              </a:rPr>
              <a:t>резервные дни</a:t>
            </a:r>
            <a:r>
              <a:rPr lang="ru-RU" sz="2800" dirty="0" smtClean="0">
                <a:solidFill>
                  <a:srgbClr val="663300"/>
                </a:solidFill>
                <a:latin typeface="Times New Roman" pitchFamily="18" charset="0"/>
              </a:rPr>
              <a:t>  основного периода в текущем году, которые устанавливаются </a:t>
            </a:r>
            <a:r>
              <a:rPr lang="ru-RU" sz="2800" dirty="0" smtClean="0">
                <a:solidFill>
                  <a:srgbClr val="663300"/>
                </a:solidFill>
                <a:latin typeface="Times New Roman" pitchFamily="18" charset="0"/>
                <a:hlinkClick r:id="rId3"/>
              </a:rPr>
              <a:t>приказом</a:t>
            </a:r>
            <a:r>
              <a:rPr lang="ru-RU" sz="2800" dirty="0" smtClean="0">
                <a:solidFill>
                  <a:srgbClr val="663300"/>
                </a:solidFill>
                <a:latin typeface="Times New Roman" pitchFamily="18" charset="0"/>
              </a:rPr>
              <a:t> Министерства образования и науки Российской Федерации.</a:t>
            </a:r>
          </a:p>
          <a:p>
            <a:endParaRPr 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</a:rPr>
              <a:t>НЕУДОВЛЕТВОРИТЕЛЬНЫЙ РЕЗУЛЬТАТ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3608" y="1844675"/>
            <a:ext cx="7921005" cy="4525963"/>
          </a:xfrm>
        </p:spPr>
        <p:txBody>
          <a:bodyPr/>
          <a:lstStyle/>
          <a:p>
            <a:pPr algn="just">
              <a:buFontTx/>
              <a:buNone/>
            </a:pPr>
            <a:r>
              <a:rPr lang="ru-RU" sz="2800" dirty="0" smtClean="0">
                <a:latin typeface="Times New Roman" pitchFamily="18" charset="0"/>
              </a:rPr>
              <a:t>	</a:t>
            </a:r>
            <a:r>
              <a:rPr lang="ru-RU" dirty="0" smtClean="0">
                <a:solidFill>
                  <a:srgbClr val="663300"/>
                </a:solidFill>
                <a:latin typeface="Times New Roman" pitchFamily="18" charset="0"/>
              </a:rPr>
              <a:t>Если выпускник текущего года получает результаты, ниже минимального количества баллов </a:t>
            </a: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</a:rPr>
              <a:t>по трем предметам ОГЭ или двум предметам ГВЭ</a:t>
            </a:r>
            <a:r>
              <a:rPr lang="ru-RU" dirty="0" smtClean="0">
                <a:solidFill>
                  <a:srgbClr val="663300"/>
                </a:solidFill>
                <a:latin typeface="Times New Roman" pitchFamily="18" charset="0"/>
              </a:rPr>
              <a:t>, он сможет пересдать ОГЭ в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</a:rPr>
              <a:t>сентябре 2025 г.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</a:rPr>
              <a:t>(дополнительный период ГИА-9) </a:t>
            </a:r>
            <a:endParaRPr lang="ru-RU" sz="2800" b="1" dirty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87624" y="476673"/>
            <a:ext cx="7772400" cy="1211450"/>
          </a:xfrm>
        </p:spPr>
        <p:txBody>
          <a:bodyPr/>
          <a:lstStyle/>
          <a:p>
            <a:pPr algn="ctr"/>
            <a:endParaRPr lang="ru-RU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Продолжительность ОГЭ в 2025 году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1582341"/>
            <a:ext cx="77724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ОГЭ по</a:t>
            </a:r>
            <a:r>
              <a:rPr lang="ru-RU" sz="2800" b="1" i="1" u="sng" dirty="0" smtClean="0">
                <a:latin typeface="Times New Roman" pitchFamily="18" charset="0"/>
                <a:cs typeface="Times New Roman" pitchFamily="18" charset="0"/>
              </a:rPr>
              <a:t> математике, русскому языку, литературе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 2025 году продлится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 часа 55 минут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 </a:t>
            </a:r>
            <a:r>
              <a:rPr lang="ru-RU" sz="2800" b="1" i="1" u="sng" dirty="0" smtClean="0">
                <a:latin typeface="Times New Roman" pitchFamily="18" charset="0"/>
                <a:cs typeface="Times New Roman" pitchFamily="18" charset="0"/>
              </a:rPr>
              <a:t>физике, обществознанию, истории, химии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 часа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 выполнение заданий по </a:t>
            </a:r>
            <a:r>
              <a:rPr lang="ru-RU" sz="2800" b="1" i="1" u="sng" dirty="0" smtClean="0">
                <a:latin typeface="Times New Roman" pitchFamily="18" charset="0"/>
                <a:cs typeface="Times New Roman" pitchFamily="18" charset="0"/>
              </a:rPr>
              <a:t>информатике, географии, биологии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отведут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 часа 30 минут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 на </a:t>
            </a:r>
            <a:r>
              <a:rPr lang="ru-RU" sz="2800" b="1" i="1" u="sng" dirty="0" smtClean="0">
                <a:latin typeface="Times New Roman" pitchFamily="18" charset="0"/>
                <a:cs typeface="Times New Roman" pitchFamily="18" charset="0"/>
              </a:rPr>
              <a:t>письменную часть иностранных языков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(английского, французского, немецкого, испанского) —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 часа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На </a:t>
            </a:r>
            <a:r>
              <a:rPr lang="ru-RU" sz="2800" b="1" i="1" u="sng" dirty="0" smtClean="0">
                <a:latin typeface="Times New Roman" pitchFamily="18" charset="0"/>
                <a:cs typeface="Times New Roman" pitchFamily="18" charset="0"/>
              </a:rPr>
              <a:t>«Говорение»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 иностранным языкам выделят по 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15 минут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260648"/>
            <a:ext cx="7304856" cy="136207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можно взять с собой на экзамен</a:t>
            </a:r>
            <a:r>
              <a:rPr lang="ru-RU" b="0" dirty="0" smtClean="0"/>
              <a:t/>
            </a:r>
            <a:br>
              <a:rPr lang="ru-RU" b="0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71600" y="1622723"/>
            <a:ext cx="73048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Выпускникам необходимо иметь на экзамене паспорт (без обложки), 2 черные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гелевые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ручки, бутылочку питьевой воды (подписанную – Ф. И. выпускника, школа)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02" name="Picture 2" descr="https://www.oblgazeta.ru/media/filer_public/2020/02/26/2437a39f-f441-4cde-9425-65d7a17bc21d-appoblgazetamediaKuJgeO8nbCV0lBbJZHlLLYrmI3rRulaZ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438605"/>
            <a:ext cx="4896544" cy="32582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27682"/>
            <a:ext cx="7772400" cy="136207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Разрешенные  предметы на экзаменах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27176" y="1720839"/>
            <a:ext cx="7416824" cy="221599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ОГЭ по русскому языку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— орфографический словарь, позволяющий устанавливать нормативное написание слов;</a:t>
            </a: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ГВЭ по русскому языку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— орфографический словарь, толковый словарь.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27176" y="4365104"/>
            <a:ext cx="7416824" cy="1200329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ОГЭ и ГВЭ по математике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— линейка без справочной информации ‎для построения чертежей и рисунков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7772400" cy="136207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Разрешенные  предметы на экзаменах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27176" y="1362075"/>
            <a:ext cx="7416824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ОГЭ по физике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— линейка для построения графиков, оптических и электрических схем; непрограммируемый калькулятор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327176" y="2852936"/>
            <a:ext cx="7416824" cy="1938992"/>
          </a:xfrm>
          <a:prstGeom prst="rect">
            <a:avLst/>
          </a:prstGeom>
          <a:solidFill>
            <a:srgbClr val="FFCCFF"/>
          </a:solidFill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ОГЭ по химии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— непрограммируемый калькулятор; периодическая система химических элементов Д. И. Менделеева; таблица растворимости солей, кислот и оснований в воде; электрохимический ряд напряжений металлов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267744" y="5085184"/>
            <a:ext cx="5256584" cy="1200329"/>
          </a:xfrm>
          <a:prstGeom prst="rect">
            <a:avLst/>
          </a:prstGeom>
          <a:solidFill>
            <a:srgbClr val="CCFF99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 ОГЭ по физике и химии будет предоставлено лабораторное оборудование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27682"/>
            <a:ext cx="7772400" cy="136207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Разрешенные  предметы на экзаменах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27176" y="1916832"/>
            <a:ext cx="7416824" cy="1200329"/>
          </a:xfrm>
          <a:prstGeom prst="rect">
            <a:avLst/>
          </a:prstGeom>
          <a:solidFill>
            <a:srgbClr val="CCECFF"/>
          </a:solidFill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ОГЭ по биологии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— линейка для проведения измерений при выполнении заданий ‎с рисунками; непрограммируемый калькулятор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327176" y="4077072"/>
            <a:ext cx="7416824" cy="1569660"/>
          </a:xfrm>
          <a:prstGeom prst="rect">
            <a:avLst/>
          </a:prstGeom>
          <a:solidFill>
            <a:srgbClr val="FFFF66"/>
          </a:solidFill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ОГЭ по географии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— линейка для измерения расстояний по топографической карте; непрограммируемый калькулятор; географические атласы для 7-9 классов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5769" t="12422" r="21140" b="6250"/>
          <a:stretch>
            <a:fillRect/>
          </a:stretch>
        </p:blipFill>
        <p:spPr bwMode="auto">
          <a:xfrm>
            <a:off x="1233161" y="1124744"/>
            <a:ext cx="7910839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27682"/>
            <a:ext cx="7772400" cy="136207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Разрешенные  предметы на экзаменах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27176" y="1916832"/>
            <a:ext cx="7416824" cy="1938992"/>
          </a:xfrm>
          <a:prstGeom prst="rect">
            <a:avLst/>
          </a:prstGeom>
          <a:solidFill>
            <a:srgbClr val="99CCFF"/>
          </a:solidFill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ОГЭ по литературе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— орфографический словарь, позволяющий устанавливать нормативное написание слов и определять значения лексической единицы; полные тексты художественных произведений, а также сборники лирики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327176" y="4492570"/>
            <a:ext cx="7416824" cy="830997"/>
          </a:xfrm>
          <a:prstGeom prst="rect">
            <a:avLst/>
          </a:prstGeom>
          <a:solidFill>
            <a:srgbClr val="CCFF99"/>
          </a:solidFill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ОГЭ по иностранным языкам, информатике </a:t>
            </a:r>
            <a:r>
              <a:rPr lang="ru-RU" sz="2400" dirty="0" smtClean="0"/>
              <a:t>-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технические   средства без доступа в Интернет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3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5894" y="764704"/>
            <a:ext cx="7818106" cy="58635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ППЭ оборудуются стационарными и переносными металлоискателями, средствами вид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692696"/>
            <a:ext cx="7344816" cy="550861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23928" y="1052736"/>
            <a:ext cx="22730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ППЭ оборудуются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99912" y="142875"/>
            <a:ext cx="8281987" cy="1143000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</a:rPr>
              <a:t>ВО ВРЕМЯ ЭКЗАМЕНОВ ЗАПРЕЩАЮТСЯ:</a:t>
            </a:r>
          </a:p>
        </p:txBody>
      </p:sp>
      <p:sp>
        <p:nvSpPr>
          <p:cNvPr id="21507" name="Содержимое 3"/>
          <p:cNvSpPr>
            <a:spLocks noGrp="1"/>
          </p:cNvSpPr>
          <p:nvPr>
            <p:ph type="body" idx="4294967295"/>
          </p:nvPr>
        </p:nvSpPr>
        <p:spPr>
          <a:xfrm>
            <a:off x="4140200" y="1285875"/>
            <a:ext cx="4752975" cy="4708525"/>
          </a:xfrm>
          <a:solidFill>
            <a:schemeClr val="bg1">
              <a:alpha val="74901"/>
            </a:schemeClr>
          </a:solidFill>
        </p:spPr>
        <p:txBody>
          <a:bodyPr/>
          <a:lstStyle/>
          <a:p>
            <a:pPr marL="319088" indent="-319088"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Разговоры</a:t>
            </a:r>
          </a:p>
          <a:p>
            <a:pPr marL="319088" indent="-319088"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Вставания с мест</a:t>
            </a:r>
          </a:p>
          <a:p>
            <a:pPr marL="319088" indent="-319088"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Пересаживания</a:t>
            </a:r>
          </a:p>
          <a:p>
            <a:pPr marL="319088" indent="-319088"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Обмен любыми материалами и предметами</a:t>
            </a:r>
          </a:p>
          <a:p>
            <a:pPr marL="319088" indent="-319088"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Пользование мобильными телефонами и иными средствами связи, любыми электронно-вычислительными устройствами</a:t>
            </a:r>
          </a:p>
          <a:p>
            <a:pPr marL="319088" indent="-319088"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Пользование справочными материалами кроме тех, которые указаны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Рособрнадзором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19088" indent="-319088"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Хождение по ППЭ во время экзамена без сопровождения</a:t>
            </a:r>
          </a:p>
        </p:txBody>
      </p:sp>
      <p:pic>
        <p:nvPicPr>
          <p:cNvPr id="21508" name="Содержимое 8" descr="8V4CFCAL26TQQCA0VO8RWCA51OJTICA1IAFX6CAQKJGVUCA4MW958CAEBGV3LCABZ1GI7CA1117Q7CAAFCEHGCAW51B4ECA2BO4BRCA6P8EZNCACYZVIUCAK3PGK0CA9ZF5DBCAA8LNEKCAKL7022CA8D5CP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85875"/>
            <a:ext cx="3409950" cy="3182938"/>
          </a:xfrm>
          <a:prstGeom prst="rect">
            <a:avLst/>
          </a:prstGeom>
          <a:noFill/>
          <a:ln w="9525" cap="rnd">
            <a:noFill/>
            <a:miter lim="800000"/>
            <a:headEnd/>
            <a:tailEnd/>
          </a:ln>
        </p:spPr>
      </p:pic>
      <p:pic>
        <p:nvPicPr>
          <p:cNvPr id="21509" name="Содержимое 4" descr="V3COCCADLIWERCA1FR5Z3CA9II0L3CACMRIDPCAYVS3NCCAOTAAUJCAY9DKBVCAWGS72TCA29F06JCA0CJ5ZOCA3V474FCAZNJF0ACA2JRE5QCAI8PQVACAG3EAKYCA11RV4MCA7NBZOVCANUZTHMCA3FU4L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68450" y="4468813"/>
            <a:ext cx="2643188" cy="231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УДАЛЕНИЕ С ЭКЗАМЕНА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</a:rPr>
              <a:t>	При нарушении правил и отказе в их соблюдении</a:t>
            </a:r>
            <a:r>
              <a:rPr lang="ru-RU" dirty="0" smtClean="0">
                <a:solidFill>
                  <a:srgbClr val="663300"/>
                </a:solidFill>
                <a:latin typeface="Times New Roman" pitchFamily="18" charset="0"/>
              </a:rPr>
              <a:t>  </a:t>
            </a:r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</a:rPr>
              <a:t>организаторы</a:t>
            </a:r>
            <a:r>
              <a:rPr lang="ru-RU" dirty="0" smtClean="0">
                <a:solidFill>
                  <a:srgbClr val="663300"/>
                </a:solidFill>
                <a:latin typeface="Times New Roman" pitchFamily="18" charset="0"/>
              </a:rPr>
              <a:t> совместно с уполномоченным представителем ГЭК </a:t>
            </a:r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</a:rPr>
              <a:t>вправе удалить участника ГИА-9 с экзамена с внесением записи в протокол проведения экзамена в аудитории с указанием причины удаления. На бланках и в пропуске проставляется метка о факте удаления с экзамена.</a:t>
            </a:r>
            <a:r>
              <a:rPr lang="ru-RU" dirty="0" smtClean="0">
                <a:solidFill>
                  <a:srgbClr val="663300"/>
                </a:solidFill>
                <a:latin typeface="Times New Roman" pitchFamily="18" charset="0"/>
              </a:rPr>
              <a:t> </a:t>
            </a:r>
          </a:p>
          <a:p>
            <a:pPr>
              <a:lnSpc>
                <a:spcPct val="90000"/>
              </a:lnSpc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Порядок проведения государственной итоговой аттестации по образовательным про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04664"/>
            <a:ext cx="7818106" cy="58635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Порядок проведения государственной итоговой аттестации по образовательным про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76672"/>
            <a:ext cx="7968884" cy="5976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Участник экзамена имеет право подать апелляцию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1005"/>
            <a:ext cx="9021073" cy="67569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Результаты  рассмотрения апелляции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 результатам рассмотрения апелляции количество выставленных баллов может быть изменено как в сторону </a:t>
            </a:r>
            <a:r>
              <a:rPr lang="ru-RU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увеличения, так и в сторону уменьшения.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28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Экзаменационная работа </a:t>
            </a:r>
            <a:r>
              <a:rPr lang="ru-RU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перепроверяется полностью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а не отдельная ее часть. </a:t>
            </a:r>
          </a:p>
          <a:p>
            <a:pPr>
              <a:lnSpc>
                <a:spcPct val="80000"/>
              </a:lnSpc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Черновики, использованные на экзамене, в качестве материалов апелляции </a:t>
            </a:r>
            <a:r>
              <a:rPr lang="ru-RU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не рассматриваются.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Апелляция 2022"/>
          <p:cNvPicPr>
            <a:picLocks noChangeAspect="1" noChangeArrowheads="1"/>
          </p:cNvPicPr>
          <p:nvPr/>
        </p:nvPicPr>
        <p:blipFill>
          <a:blip r:embed="rId2" cstate="print"/>
          <a:srcRect t="21684"/>
          <a:stretch>
            <a:fillRect/>
          </a:stretch>
        </p:blipFill>
        <p:spPr bwMode="auto">
          <a:xfrm>
            <a:off x="395536" y="692696"/>
            <a:ext cx="8532440" cy="50051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4" name="Picture 6" descr="https://cf.ppt-online.org/files1/slide/7/74sPzNm6KeqgWSY0IVObQoy9uiwxvHDafhdTc1t8CU/slide-3.jpg"/>
          <p:cNvPicPr>
            <a:picLocks noChangeAspect="1" noChangeArrowheads="1"/>
          </p:cNvPicPr>
          <p:nvPr/>
        </p:nvPicPr>
        <p:blipFill>
          <a:blip r:embed="rId2" cstate="print"/>
          <a:srcRect r="3538" b="7558"/>
          <a:stretch>
            <a:fillRect/>
          </a:stretch>
        </p:blipFill>
        <p:spPr bwMode="auto">
          <a:xfrm>
            <a:off x="253994" y="476672"/>
            <a:ext cx="8890006" cy="6381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ru-RU" sz="4000" i="1" dirty="0" smtClean="0"/>
              <a:t/>
            </a:r>
            <a:br>
              <a:rPr lang="ru-RU" sz="4000" i="1" dirty="0" smtClean="0"/>
            </a:br>
            <a:r>
              <a:rPr lang="ru-RU" sz="4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 повторной сдачи ГИА-9 в текущем году  не допускаются </a:t>
            </a:r>
            <a:br>
              <a:rPr lang="ru-RU" sz="4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000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ru-RU" sz="2800" dirty="0" smtClean="0"/>
          </a:p>
          <a:p>
            <a:pPr>
              <a:buFontTx/>
              <a:buNone/>
            </a:pPr>
            <a:r>
              <a:rPr lang="ru-RU" sz="2800" dirty="0" smtClean="0"/>
              <a:t>	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Участники ГИА-9, </a:t>
            </a:r>
            <a:r>
              <a:rPr lang="ru-RU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не явившиеся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на экзамен без уважительной причины;</a:t>
            </a:r>
          </a:p>
          <a:p>
            <a:pPr>
              <a:buFontTx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Tx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	Участники ГИА-9 результаты которых были отменены ГЭК в связи с выявлением фактов </a:t>
            </a:r>
            <a:r>
              <a:rPr lang="ru-RU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нарушения участником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установленного порядка проведения ГИА-9</a:t>
            </a:r>
          </a:p>
          <a:p>
            <a:pPr>
              <a:buFontTx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9082" y="188640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Проведение ГИА -9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77262" y="4624267"/>
            <a:ext cx="6307857" cy="2233733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Участникам </a:t>
            </a:r>
            <a:r>
              <a:rPr lang="ru-RU" dirty="0"/>
              <a:t>ГИА-9, которые не смогли пройти ГИА-9 в сентябрьские сроки по выбранным учебным предметам, предоставляется </a:t>
            </a:r>
            <a:r>
              <a:rPr lang="ru-RU" b="1" u="sng" dirty="0"/>
              <a:t>право изменить учебные предметы по выбору </a:t>
            </a:r>
            <a:r>
              <a:rPr lang="ru-RU" dirty="0"/>
              <a:t>для повторного прохождения ГИА-9 в следующем </a:t>
            </a:r>
            <a:r>
              <a:rPr lang="ru-RU" dirty="0" smtClean="0"/>
              <a:t>году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92" t="23111" r="32000" b="49265"/>
          <a:stretch/>
        </p:blipFill>
        <p:spPr bwMode="auto">
          <a:xfrm>
            <a:off x="222673" y="836712"/>
            <a:ext cx="8640960" cy="3598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https://clipart-library.com/image_gallery/n1190793.gif"/>
          <p:cNvPicPr>
            <a:picLocks noChangeAspect="1" noChangeArrowheads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649401"/>
            <a:ext cx="1944216" cy="1992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388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18454" t="22438" r="34504" b="23422"/>
          <a:stretch>
            <a:fillRect/>
          </a:stretch>
        </p:blipFill>
        <p:spPr bwMode="auto">
          <a:xfrm>
            <a:off x="1023969" y="1412776"/>
            <a:ext cx="8012527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64096" y="50701"/>
            <a:ext cx="7772400" cy="136207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Общественное наблюдение на ГИА-9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ПОДГОТОВКА К ОГЭ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800" dirty="0" smtClean="0">
                <a:solidFill>
                  <a:srgbClr val="663300"/>
                </a:solidFill>
                <a:latin typeface="Times New Roman" pitchFamily="18" charset="0"/>
              </a:rPr>
              <a:t>	Всем учащимся, выпускникам 2025 года доступны экзаменационные задания по ОГЭ для скачивания или для работы </a:t>
            </a:r>
            <a:r>
              <a:rPr lang="ru-RU" sz="2800" dirty="0" err="1" smtClean="0">
                <a:solidFill>
                  <a:srgbClr val="663300"/>
                </a:solidFill>
                <a:latin typeface="Times New Roman" pitchFamily="18" charset="0"/>
              </a:rPr>
              <a:t>онлайн</a:t>
            </a:r>
            <a:r>
              <a:rPr lang="ru-RU" sz="2800" dirty="0" smtClean="0">
                <a:solidFill>
                  <a:srgbClr val="663300"/>
                </a:solidFill>
                <a:latin typeface="Times New Roman" pitchFamily="18" charset="0"/>
              </a:rPr>
              <a:t>.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dirty="0" smtClean="0">
                <a:solidFill>
                  <a:srgbClr val="663300"/>
                </a:solidFill>
                <a:latin typeface="Times New Roman" pitchFamily="18" charset="0"/>
              </a:rPr>
              <a:t>	Публикация открытого банка заданий ОГЭ  на сайте Федерального института педагогических измерений </a:t>
            </a:r>
            <a:r>
              <a:rPr lang="ru-RU" sz="2800" dirty="0" err="1" smtClean="0">
                <a:solidFill>
                  <a:srgbClr val="663300"/>
                </a:solidFill>
                <a:latin typeface="Times New Roman" pitchFamily="18" charset="0"/>
                <a:hlinkClick r:id="rId2"/>
              </a:rPr>
              <a:t>www.fipi.ru</a:t>
            </a:r>
            <a:r>
              <a:rPr lang="ru-RU" sz="2800" dirty="0" smtClean="0">
                <a:solidFill>
                  <a:srgbClr val="663300"/>
                </a:solidFill>
                <a:latin typeface="Times New Roman" pitchFamily="18" charset="0"/>
              </a:rPr>
              <a:t>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dirty="0" smtClean="0">
                <a:solidFill>
                  <a:srgbClr val="663300"/>
                </a:solidFill>
                <a:latin typeface="Times New Roman" pitchFamily="18" charset="0"/>
              </a:rPr>
              <a:t>	В нем представлены все типы экзаменационных заданий по всем предметам ОГЭ. Для удобства работы задания в открытом банке собраны по тематическим разделам — предметам.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74638"/>
            <a:ext cx="8569325" cy="1143000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РОСОБРНАДЗОР ПРЕДУПРЕЖДАЕТ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3" y="1600200"/>
            <a:ext cx="7848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800" dirty="0" smtClean="0">
                <a:solidFill>
                  <a:srgbClr val="663300"/>
                </a:solidFill>
                <a:latin typeface="Times New Roman" pitchFamily="18" charset="0"/>
              </a:rPr>
              <a:t>Участников ГИА - выпускников 9 классов, их родителей, учителей, что появившиеся в Интернете </a:t>
            </a:r>
            <a:r>
              <a:rPr lang="ru-RU" sz="2800" b="1" dirty="0" smtClean="0">
                <a:solidFill>
                  <a:srgbClr val="663300"/>
                </a:solidFill>
                <a:latin typeface="Times New Roman" pitchFamily="18" charset="0"/>
              </a:rPr>
              <a:t>предложения купить доступ</a:t>
            </a:r>
            <a:r>
              <a:rPr lang="ru-RU" sz="2800" dirty="0" smtClean="0">
                <a:solidFill>
                  <a:srgbClr val="663300"/>
                </a:solidFill>
                <a:latin typeface="Times New Roman" pitchFamily="18" charset="0"/>
              </a:rPr>
              <a:t> к «настоящим заданиям» до экзаменов – не более чем ежегодная рекламная </a:t>
            </a:r>
            <a:r>
              <a:rPr lang="ru-RU" sz="2800" b="1" dirty="0" smtClean="0">
                <a:solidFill>
                  <a:srgbClr val="663300"/>
                </a:solidFill>
                <a:latin typeface="Times New Roman" pitchFamily="18" charset="0"/>
              </a:rPr>
              <a:t>акция недобросовестных сайтов-мошенников</a:t>
            </a:r>
            <a:r>
              <a:rPr lang="ru-RU" sz="2800" dirty="0" smtClean="0">
                <a:solidFill>
                  <a:srgbClr val="663300"/>
                </a:solidFill>
                <a:latin typeface="Times New Roman" pitchFamily="18" charset="0"/>
              </a:rPr>
              <a:t>, которые пытаются воспользоваться слабой информированностью и невнимательностью некоторых </a:t>
            </a:r>
            <a:r>
              <a:rPr lang="ru-RU" sz="2800" dirty="0" err="1" smtClean="0">
                <a:solidFill>
                  <a:srgbClr val="663300"/>
                </a:solidFill>
                <a:latin typeface="Times New Roman" pitchFamily="18" charset="0"/>
                <a:hlinkClick r:id="rId2"/>
              </a:rPr>
              <a:t>Интернет</a:t>
            </a:r>
            <a:r>
              <a:rPr lang="ru-RU" sz="2800" dirty="0" err="1" smtClean="0">
                <a:solidFill>
                  <a:srgbClr val="663300"/>
                </a:solidFill>
                <a:latin typeface="Times New Roman" pitchFamily="18" charset="0"/>
              </a:rPr>
              <a:t>-пользователей</a:t>
            </a:r>
            <a:r>
              <a:rPr lang="ru-RU" sz="2800" dirty="0" smtClean="0">
                <a:solidFill>
                  <a:srgbClr val="663300"/>
                </a:solidFill>
                <a:latin typeface="Times New Roman" pitchFamily="18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ru-RU" sz="2800" dirty="0" smtClean="0">
                <a:solidFill>
                  <a:srgbClr val="663300"/>
                </a:solidFill>
                <a:latin typeface="Times New Roman" pitchFamily="18" charset="0"/>
              </a:rPr>
              <a:t>Материалы открытого банка </a:t>
            </a:r>
            <a:r>
              <a:rPr lang="ru-RU" sz="2800" b="1" dirty="0" smtClean="0">
                <a:solidFill>
                  <a:srgbClr val="663300"/>
                </a:solidFill>
                <a:latin typeface="Times New Roman" pitchFamily="18" charset="0"/>
              </a:rPr>
              <a:t>заданий ОГЭ находятся в свободном бесплатном доступе</a:t>
            </a:r>
            <a:r>
              <a:rPr lang="ru-RU" sz="2800" dirty="0" smtClean="0">
                <a:solidFill>
                  <a:srgbClr val="663300"/>
                </a:solidFill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9"/>
            <a:ext cx="8229600" cy="658084"/>
          </a:xfrm>
        </p:spPr>
        <p:txBody>
          <a:bodyPr>
            <a:noAutofit/>
          </a:bodyPr>
          <a:lstStyle/>
          <a:p>
            <a:r>
              <a:rPr lang="ru-RU" sz="2800" dirty="0" smtClean="0"/>
              <a:t>По школе</a:t>
            </a:r>
            <a:endParaRPr lang="ru-RU" sz="28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166886"/>
              </p:ext>
            </p:extLst>
          </p:nvPr>
        </p:nvGraphicFramePr>
        <p:xfrm>
          <a:off x="1472640" y="480329"/>
          <a:ext cx="6143184" cy="5958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9372"/>
                <a:gridCol w="2893812"/>
              </a:tblGrid>
              <a:tr h="458312">
                <a:tc>
                  <a:txBody>
                    <a:bodyPr/>
                    <a:lstStyle/>
                    <a:p>
                      <a:r>
                        <a:rPr lang="ru-RU" sz="2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</a:t>
                      </a:r>
                      <a:endParaRPr lang="ru-RU" sz="2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  <a:endParaRPr lang="ru-RU" sz="2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8312">
                <a:tc>
                  <a:txBody>
                    <a:bodyPr/>
                    <a:lstStyle/>
                    <a:p>
                      <a:r>
                        <a:rPr lang="ru-RU" sz="1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ru-RU" sz="1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</a:t>
                      </a:r>
                      <a:endParaRPr lang="ru-RU" sz="1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8312">
                <a:tc>
                  <a:txBody>
                    <a:bodyPr/>
                    <a:lstStyle/>
                    <a:p>
                      <a:r>
                        <a:rPr lang="ru-RU" sz="1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lang="ru-RU" sz="1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</a:t>
                      </a:r>
                      <a:endParaRPr lang="ru-RU" sz="1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8312">
                <a:tc>
                  <a:txBody>
                    <a:bodyPr/>
                    <a:lstStyle/>
                    <a:p>
                      <a:r>
                        <a:rPr lang="ru-RU" sz="1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Физика</a:t>
                      </a:r>
                      <a:endParaRPr lang="ru-RU" sz="1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8312">
                <a:tc>
                  <a:txBody>
                    <a:bodyPr/>
                    <a:lstStyle/>
                    <a:p>
                      <a:r>
                        <a:rPr lang="ru-RU" sz="1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Химия</a:t>
                      </a:r>
                      <a:endParaRPr lang="ru-RU" sz="1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8312">
                <a:tc>
                  <a:txBody>
                    <a:bodyPr/>
                    <a:lstStyle/>
                    <a:p>
                      <a:r>
                        <a:rPr lang="ru-RU" sz="1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Биология</a:t>
                      </a:r>
                      <a:endParaRPr lang="ru-RU" sz="1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1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8312">
                <a:tc>
                  <a:txBody>
                    <a:bodyPr/>
                    <a:lstStyle/>
                    <a:p>
                      <a:r>
                        <a:rPr lang="ru-RU" sz="1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История</a:t>
                      </a:r>
                      <a:endParaRPr lang="ru-RU" sz="1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8312">
                <a:tc>
                  <a:txBody>
                    <a:bodyPr/>
                    <a:lstStyle/>
                    <a:p>
                      <a:r>
                        <a:rPr lang="ru-RU" sz="1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Обществознание</a:t>
                      </a:r>
                      <a:endParaRPr lang="ru-RU" sz="1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  <a:endParaRPr lang="ru-RU" sz="1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8312">
                <a:tc>
                  <a:txBody>
                    <a:bodyPr/>
                    <a:lstStyle/>
                    <a:p>
                      <a:r>
                        <a:rPr lang="ru-RU" sz="1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Английский язык</a:t>
                      </a:r>
                      <a:endParaRPr lang="ru-RU" sz="1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8312">
                <a:tc>
                  <a:txBody>
                    <a:bodyPr/>
                    <a:lstStyle/>
                    <a:p>
                      <a:r>
                        <a:rPr lang="ru-RU" sz="1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Информатика</a:t>
                      </a:r>
                      <a:endParaRPr lang="ru-RU" sz="1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ru-RU" sz="1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8312">
                <a:tc>
                  <a:txBody>
                    <a:bodyPr/>
                    <a:lstStyle/>
                    <a:p>
                      <a:r>
                        <a:rPr lang="ru-RU" sz="1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Литература</a:t>
                      </a:r>
                      <a:endParaRPr lang="ru-RU" sz="1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8312">
                <a:tc>
                  <a:txBody>
                    <a:bodyPr/>
                    <a:lstStyle/>
                    <a:p>
                      <a:r>
                        <a:rPr lang="ru-RU" sz="1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География</a:t>
                      </a:r>
                      <a:endParaRPr lang="ru-RU" sz="1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8312">
                <a:tc>
                  <a:txBody>
                    <a:bodyPr/>
                    <a:lstStyle/>
                    <a:p>
                      <a:r>
                        <a:rPr lang="ru-RU" sz="1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Бурятский язык</a:t>
                      </a:r>
                      <a:endParaRPr lang="ru-RU" sz="1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8679E-82F6-4E54-AA78-2A3A47ECD14E}" type="slidenum">
              <a:rPr lang="ru-RU" smtClean="0"/>
              <a:pPr/>
              <a:t>35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197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713" y="274638"/>
            <a:ext cx="7129462" cy="815126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Итоги пробных экзаменов (декабрь)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7621533"/>
              </p:ext>
            </p:extLst>
          </p:nvPr>
        </p:nvGraphicFramePr>
        <p:xfrm>
          <a:off x="795402" y="1136737"/>
          <a:ext cx="8229600" cy="56150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8534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</a:t>
                      </a:r>
                      <a:endParaRPr lang="ru-RU" sz="24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Прошли «порог»</a:t>
                      </a:r>
                      <a:endParaRPr lang="ru-RU" sz="24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</a:p>
                    <a:p>
                      <a:pPr algn="ctr"/>
                      <a:r>
                        <a:rPr lang="ru-RU" sz="20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</a:t>
                      </a:r>
                      <a:endParaRPr lang="ru-RU" sz="20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предмета</a:t>
                      </a:r>
                      <a:endParaRPr lang="ru-RU" sz="20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предмета</a:t>
                      </a:r>
                      <a:endParaRPr lang="ru-RU" sz="20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предмета</a:t>
                      </a:r>
                      <a:endParaRPr lang="ru-RU" sz="20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«а»</a:t>
                      </a:r>
                      <a:endParaRPr lang="ru-RU" sz="24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  <a:p>
                      <a:pPr algn="ctr"/>
                      <a:r>
                        <a:rPr lang="ru-RU" sz="24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(Бадмаева А, </a:t>
                      </a:r>
                      <a:r>
                        <a:rPr lang="ru-RU" sz="1400" dirty="0" err="1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Дунянин</a:t>
                      </a:r>
                      <a:r>
                        <a:rPr lang="ru-RU" sz="14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А, Новикова М, Яньков А)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24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4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4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4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«б»</a:t>
                      </a:r>
                      <a:endParaRPr lang="ru-RU" sz="24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400" dirty="0" err="1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Долсонов</a:t>
                      </a:r>
                      <a:r>
                        <a:rPr lang="ru-RU" sz="14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Б, </a:t>
                      </a:r>
                      <a:r>
                        <a:rPr lang="ru-RU" sz="1400" dirty="0" err="1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Лапутин</a:t>
                      </a:r>
                      <a:r>
                        <a:rPr lang="ru-RU" sz="14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</a:t>
                      </a:r>
                      <a:r>
                        <a:rPr lang="ru-RU" sz="16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6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4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4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24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4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«в»</a:t>
                      </a:r>
                      <a:endParaRPr lang="ru-RU" sz="24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(Базарова А, Дондукова А)</a:t>
                      </a:r>
                      <a:endParaRPr lang="ru-RU" sz="24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4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4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4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4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«г»</a:t>
                      </a:r>
                      <a:endParaRPr lang="ru-RU" sz="24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(Цыренов Т, Цыренова Д)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24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4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4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24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</a:t>
                      </a:r>
                      <a:endParaRPr lang="ru-RU" sz="24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24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ru-RU" sz="24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24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108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2031022" y="190454"/>
            <a:ext cx="584688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Информационная поддержка участников ГИА-9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1207205" y="1600370"/>
            <a:ext cx="7848872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https://edu.gov.ru/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официальный сайт Министерства просвещения Российской Федерации;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http://obrnadzor.gov.ru/ru/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официальный сайт Федеральной службы по надзору в сфере образования и науки (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Рособрнадзор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http://www.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gia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.edu.ru/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ru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/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официальный информационный портал ОГЭ;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5"/>
              </a:rPr>
              <a:t>http://fipi.ru/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официальный сайт ФГБНУ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Федеральный институт педагогических измерений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(ФГБНУ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ФИПИ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23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713" y="274638"/>
            <a:ext cx="7129462" cy="777548"/>
          </a:xfrm>
        </p:spPr>
        <p:txBody>
          <a:bodyPr/>
          <a:lstStyle/>
          <a:p>
            <a:r>
              <a:rPr lang="ru-RU" dirty="0" smtClean="0"/>
              <a:t>Расписание ОГЭ </a:t>
            </a:r>
            <a:r>
              <a:rPr lang="ru-RU" sz="2400" dirty="0" smtClean="0"/>
              <a:t>(основной период)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9609825"/>
              </p:ext>
            </p:extLst>
          </p:nvPr>
        </p:nvGraphicFramePr>
        <p:xfrm>
          <a:off x="876822" y="1174315"/>
          <a:ext cx="8104340" cy="518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2700"/>
                <a:gridCol w="429164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мая (</a:t>
                      </a:r>
                      <a:r>
                        <a:rPr lang="ru-RU" sz="2000" b="0" dirty="0" err="1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пн</a:t>
                      </a:r>
                      <a:r>
                        <a:rPr lang="ru-RU" sz="20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2000" b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Бурятский язык</a:t>
                      </a:r>
                      <a:endParaRPr lang="ru-RU" sz="2000" b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мая (</a:t>
                      </a:r>
                      <a:r>
                        <a:rPr lang="ru-RU" sz="2000" dirty="0" err="1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</a:t>
                      </a:r>
                      <a:r>
                        <a:rPr lang="ru-RU" sz="20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20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Английский</a:t>
                      </a:r>
                      <a:r>
                        <a:rPr lang="ru-RU" sz="2000" baseline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язык</a:t>
                      </a:r>
                      <a:endParaRPr lang="ru-RU" sz="20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мая (</a:t>
                      </a:r>
                      <a:r>
                        <a:rPr lang="ru-RU" sz="2000" dirty="0" err="1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пн</a:t>
                      </a:r>
                      <a:r>
                        <a:rPr lang="ru-RU" sz="20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20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Биология, информатика, обществознание, химия</a:t>
                      </a:r>
                      <a:endParaRPr lang="ru-RU" sz="20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мая (ср)</a:t>
                      </a:r>
                      <a:endParaRPr lang="ru-RU" sz="20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История, физика, география, химия</a:t>
                      </a:r>
                      <a:endParaRPr lang="ru-RU" sz="20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июня (</a:t>
                      </a:r>
                      <a:r>
                        <a:rPr lang="ru-RU" sz="2000" dirty="0" err="1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вт</a:t>
                      </a:r>
                      <a:r>
                        <a:rPr lang="ru-RU" sz="20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20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ru-RU" sz="20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июня (</a:t>
                      </a:r>
                      <a:r>
                        <a:rPr lang="ru-RU" sz="2000" dirty="0" err="1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пт</a:t>
                      </a:r>
                      <a:r>
                        <a:rPr lang="ru-RU" sz="20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20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География, информатика, обществознание</a:t>
                      </a:r>
                      <a:endParaRPr lang="ru-RU" sz="20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июня (</a:t>
                      </a:r>
                      <a:r>
                        <a:rPr lang="ru-RU" sz="2000" dirty="0" err="1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пн</a:t>
                      </a:r>
                      <a:r>
                        <a:rPr lang="ru-RU" sz="20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20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lang="ru-RU" sz="20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июня (</a:t>
                      </a:r>
                      <a:r>
                        <a:rPr lang="ru-RU" sz="2000" dirty="0" err="1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пн</a:t>
                      </a:r>
                      <a:r>
                        <a:rPr lang="ru-RU" sz="20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20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Биология, литература, физика, информатика</a:t>
                      </a:r>
                      <a:endParaRPr lang="ru-RU" sz="20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24 июня (</a:t>
                      </a:r>
                      <a:r>
                        <a:rPr lang="ru-RU" sz="2000" dirty="0" err="1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вт</a:t>
                      </a:r>
                      <a:r>
                        <a:rPr lang="ru-RU" sz="20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-2 июля (ср)</a:t>
                      </a:r>
                      <a:endParaRPr lang="ru-RU" sz="20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Резервные дни основного периода</a:t>
                      </a:r>
                      <a:endParaRPr lang="ru-RU" sz="20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 2 сентября (</a:t>
                      </a:r>
                      <a:r>
                        <a:rPr lang="ru-RU" sz="2000" dirty="0" err="1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вт</a:t>
                      </a:r>
                      <a:r>
                        <a:rPr lang="ru-RU" sz="20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-</a:t>
                      </a:r>
                      <a:r>
                        <a:rPr lang="ru-RU" sz="2000" baseline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23 сентября (</a:t>
                      </a:r>
                      <a:r>
                        <a:rPr lang="ru-RU" sz="2000" baseline="0" dirty="0" err="1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вт</a:t>
                      </a:r>
                      <a:r>
                        <a:rPr lang="ru-RU" sz="2000" baseline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20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Дополнительный период</a:t>
                      </a:r>
                      <a:endParaRPr lang="ru-RU" sz="20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631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ГИА – 9 в 2025 году</a:t>
            </a: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331913" y="1600200"/>
            <a:ext cx="7632700" cy="4525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ct val="20000"/>
              </a:spcBef>
            </a:pPr>
            <a:r>
              <a:rPr lang="ru-RU" altLang="ru-RU" sz="3200" dirty="0">
                <a:solidFill>
                  <a:schemeClr val="tx2"/>
                </a:solidFill>
                <a:latin typeface="Calibri" pitchFamily="34" charset="0"/>
              </a:rPr>
              <a:t>	</a:t>
            </a:r>
          </a:p>
          <a:p>
            <a:pPr marL="342900" indent="-342900" algn="just">
              <a:spcBef>
                <a:spcPct val="20000"/>
              </a:spcBef>
            </a:pPr>
            <a:r>
              <a:rPr lang="ru-RU" altLang="ru-RU" sz="3200" dirty="0">
                <a:solidFill>
                  <a:schemeClr val="tx2"/>
                </a:solidFill>
                <a:latin typeface="Calibri" pitchFamily="34" charset="0"/>
              </a:rPr>
              <a:t>	</a:t>
            </a:r>
            <a:r>
              <a:rPr lang="ru-RU" altLang="ru-RU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altLang="ru-RU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году количество сдаваемых экзаменов  4 </a:t>
            </a:r>
            <a:r>
              <a:rPr lang="ru-RU" alt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- два </a:t>
            </a:r>
            <a:r>
              <a:rPr lang="ru-RU" altLang="ru-RU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обязательных </a:t>
            </a:r>
            <a:r>
              <a:rPr lang="ru-RU" alt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(итоговое собеседование по русскому языку, русский язык, математика) + </a:t>
            </a:r>
            <a:r>
              <a:rPr lang="ru-RU" altLang="ru-RU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 по выбору! 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alt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ЭКЗАМЕНЫ ВЛИЯЮТ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alt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 ПОЛУЧЕНИЕ АТТЕСТАТА И ОТМЕТКИ В АТТЕСТАТЕ!</a:t>
            </a:r>
            <a:endParaRPr lang="ru-RU" alt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4450"/>
            <a:ext cx="9144000" cy="6884988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grpSp>
        <p:nvGrpSpPr>
          <p:cNvPr id="4100" name="Группа 17"/>
          <p:cNvGrpSpPr>
            <a:grpSpLocks/>
          </p:cNvGrpSpPr>
          <p:nvPr/>
        </p:nvGrpSpPr>
        <p:grpSpPr bwMode="auto">
          <a:xfrm>
            <a:off x="1071538" y="357166"/>
            <a:ext cx="7118377" cy="6167459"/>
            <a:chOff x="5075752" y="1196752"/>
            <a:chExt cx="3654644" cy="5205164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5075752" y="1196752"/>
              <a:ext cx="3654644" cy="423972"/>
            </a:xfrm>
            <a:prstGeom prst="rect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kern="0" dirty="0" smtClean="0">
                  <a:solidFill>
                    <a:srgbClr val="333399"/>
                  </a:solidFill>
                  <a:latin typeface="Cambria" pitchFamily="18" charset="0"/>
                </a:rPr>
                <a:t>2024/25</a:t>
              </a:r>
              <a:endParaRPr lang="ru-RU" sz="2400" b="1" kern="0" dirty="0">
                <a:solidFill>
                  <a:srgbClr val="333399"/>
                </a:solidFill>
                <a:latin typeface="Cambria" pitchFamily="18" charset="0"/>
              </a:endParaRPr>
            </a:p>
          </p:txBody>
        </p:sp>
        <p:sp>
          <p:nvSpPr>
            <p:cNvPr id="7" name="Стрелка вниз 6"/>
            <p:cNvSpPr/>
            <p:nvPr/>
          </p:nvSpPr>
          <p:spPr>
            <a:xfrm>
              <a:off x="6156195" y="1768495"/>
              <a:ext cx="1306099" cy="324036"/>
            </a:xfrm>
            <a:prstGeom prst="downArrow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5075752" y="2182844"/>
              <a:ext cx="3654644" cy="346164"/>
            </a:xfrm>
            <a:prstGeom prst="rect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kern="0" dirty="0">
                  <a:solidFill>
                    <a:srgbClr val="333399"/>
                  </a:solidFill>
                  <a:latin typeface="Cambria" pitchFamily="18" charset="0"/>
                </a:rPr>
                <a:t>Обязательные предметы: </a:t>
              </a: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5364695" y="3578615"/>
              <a:ext cx="3098985" cy="1367190"/>
            </a:xfrm>
            <a:prstGeom prst="rect">
              <a:avLst/>
            </a:prstGeom>
            <a:solidFill>
              <a:srgbClr val="B9CDE5">
                <a:alpha val="31000"/>
              </a:srgbClr>
            </a:solidFill>
            <a:ln w="25400" cap="flat" cmpd="sng" algn="ctr">
              <a:noFill/>
              <a:prstDash val="sysDash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b="1" kern="0" dirty="0">
                  <a:solidFill>
                    <a:srgbClr val="C00000"/>
                  </a:solidFill>
                  <a:latin typeface="Cambria" pitchFamily="18" charset="0"/>
                </a:rPr>
                <a:t>2 предмета по выбору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kern="0" dirty="0">
                  <a:solidFill>
                    <a:srgbClr val="333399"/>
                  </a:solidFill>
                  <a:latin typeface="Cambria" pitchFamily="18" charset="0"/>
                </a:rPr>
                <a:t>(физика, химия, биология, история, география, </a:t>
              </a:r>
              <a:r>
                <a:rPr lang="ru-RU" kern="0" dirty="0" smtClean="0">
                  <a:solidFill>
                    <a:srgbClr val="333399"/>
                  </a:solidFill>
                  <a:latin typeface="Cambria" pitchFamily="18" charset="0"/>
                </a:rPr>
                <a:t>информатика, </a:t>
              </a:r>
              <a:r>
                <a:rPr lang="ru-RU" kern="0" dirty="0">
                  <a:solidFill>
                    <a:srgbClr val="333399"/>
                  </a:solidFill>
                  <a:latin typeface="Cambria" pitchFamily="18" charset="0"/>
                </a:rPr>
                <a:t>иностранные языки, обществознание, литература)</a:t>
              </a: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5364695" y="2651276"/>
              <a:ext cx="3098985" cy="611345"/>
            </a:xfrm>
            <a:prstGeom prst="rect">
              <a:avLst/>
            </a:prstGeom>
            <a:solidFill>
              <a:srgbClr val="B9CDE5">
                <a:alpha val="31000"/>
              </a:srgbClr>
            </a:solidFill>
            <a:ln w="25400" cap="flat" cmpd="sng" algn="ctr">
              <a:noFill/>
              <a:prstDash val="sysDash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kern="0" dirty="0">
                  <a:solidFill>
                    <a:srgbClr val="333399"/>
                  </a:solidFill>
                  <a:latin typeface="Cambria" pitchFamily="18" charset="0"/>
                </a:rPr>
                <a:t>русский </a:t>
              </a:r>
              <a:r>
                <a:rPr lang="ru-RU" sz="2800" b="1" kern="0" dirty="0" smtClean="0">
                  <a:solidFill>
                    <a:srgbClr val="333399"/>
                  </a:solidFill>
                  <a:latin typeface="Cambria" pitchFamily="18" charset="0"/>
                </a:rPr>
                <a:t>язык +</a:t>
              </a:r>
              <a:r>
                <a:rPr lang="ru-RU" altLang="ru-RU" sz="2800" dirty="0" smtClean="0">
                  <a:solidFill>
                    <a:schemeClr val="tx2"/>
                  </a:solidFill>
                  <a:latin typeface="Calibri" pitchFamily="34" charset="0"/>
                </a:rPr>
                <a:t> </a:t>
              </a:r>
              <a:r>
                <a:rPr lang="ru-RU" altLang="ru-RU" sz="2800" b="1" kern="0" dirty="0">
                  <a:solidFill>
                    <a:srgbClr val="333399"/>
                  </a:solidFill>
                  <a:latin typeface="Cambria" pitchFamily="18" charset="0"/>
                </a:rPr>
                <a:t>итоговое собеседование по русскому языку</a:t>
              </a:r>
              <a:endParaRPr lang="ru-RU" sz="2800" b="1" kern="0" dirty="0">
                <a:solidFill>
                  <a:srgbClr val="333399"/>
                </a:solidFill>
                <a:latin typeface="Cambria" pitchFamily="18" charset="0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5364695" y="3262620"/>
              <a:ext cx="3098985" cy="358867"/>
            </a:xfrm>
            <a:prstGeom prst="rect">
              <a:avLst/>
            </a:prstGeom>
            <a:solidFill>
              <a:srgbClr val="B9CDE5">
                <a:alpha val="31000"/>
              </a:srgbClr>
            </a:solidFill>
            <a:ln w="25400" cap="flat" cmpd="sng" algn="ctr">
              <a:noFill/>
              <a:prstDash val="sysDash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kern="0" dirty="0">
                  <a:solidFill>
                    <a:srgbClr val="333399"/>
                  </a:solidFill>
                  <a:latin typeface="Cambria" pitchFamily="18" charset="0"/>
                </a:rPr>
                <a:t>математика</a:t>
              </a: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5364695" y="5012497"/>
              <a:ext cx="3098985" cy="1389419"/>
            </a:xfrm>
            <a:prstGeom prst="rect">
              <a:avLst/>
            </a:prstGeom>
            <a:solidFill>
              <a:srgbClr val="B9CDE5">
                <a:alpha val="31000"/>
              </a:srgbClr>
            </a:solidFill>
            <a:ln w="25400" cap="flat" cmpd="sng" algn="ctr">
              <a:noFill/>
              <a:prstDash val="sysDash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kern="0" dirty="0">
                  <a:solidFill>
                    <a:srgbClr val="C00000"/>
                  </a:solidFill>
                  <a:latin typeface="Cambria" pitchFamily="18" charset="0"/>
                </a:rPr>
                <a:t>Аттестат = успешные результаты ГИА по четырем  учебным предметам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i="1" kern="0" dirty="0">
                  <a:solidFill>
                    <a:srgbClr val="2E3192"/>
                  </a:solidFill>
                  <a:latin typeface="Cambria" panose="02040503050406030204" pitchFamily="18" charset="0"/>
                </a:rPr>
                <a:t>Пересдача не более двух неудовлетворительных результатов по всем учебным предметам</a:t>
              </a:r>
              <a:endParaRPr lang="ru-RU" b="1" kern="0" dirty="0">
                <a:solidFill>
                  <a:srgbClr val="C00000"/>
                </a:solidFill>
                <a:latin typeface="Cambria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Предметы ОГЭ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05163" y="914400"/>
            <a:ext cx="5688012" cy="54864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ru-RU" sz="2800" dirty="0" smtClean="0"/>
          </a:p>
          <a:p>
            <a:pPr>
              <a:lnSpc>
                <a:spcPct val="8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Русский язык</a:t>
            </a:r>
          </a:p>
          <a:p>
            <a:pPr>
              <a:lnSpc>
                <a:spcPct val="8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Математика </a:t>
            </a:r>
          </a:p>
          <a:p>
            <a:pPr>
              <a:lnSpc>
                <a:spcPct val="8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Физика</a:t>
            </a:r>
          </a:p>
          <a:p>
            <a:pPr>
              <a:lnSpc>
                <a:spcPct val="8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Химия</a:t>
            </a:r>
          </a:p>
          <a:p>
            <a:pPr>
              <a:lnSpc>
                <a:spcPct val="8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Биология</a:t>
            </a:r>
          </a:p>
          <a:p>
            <a:pPr>
              <a:lnSpc>
                <a:spcPct val="8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География</a:t>
            </a:r>
          </a:p>
          <a:p>
            <a:pPr>
              <a:lnSpc>
                <a:spcPct val="8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История</a:t>
            </a:r>
          </a:p>
          <a:p>
            <a:pPr>
              <a:lnSpc>
                <a:spcPct val="8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Информатика</a:t>
            </a:r>
          </a:p>
          <a:p>
            <a:pPr>
              <a:lnSpc>
                <a:spcPct val="8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Английский язык</a:t>
            </a:r>
          </a:p>
          <a:p>
            <a:pPr>
              <a:lnSpc>
                <a:spcPct val="8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Литература</a:t>
            </a:r>
          </a:p>
          <a:p>
            <a:pPr>
              <a:lnSpc>
                <a:spcPct val="8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Обществознание</a:t>
            </a:r>
          </a:p>
        </p:txBody>
      </p:sp>
      <p:pic>
        <p:nvPicPr>
          <p:cNvPr id="30724" name="Picture 4" descr="Копия (2) TEACH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133600"/>
            <a:ext cx="2595563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4274" name="Picture 2" descr="Правила выставления оценок в аттестат за 9 клас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914" y="86764"/>
            <a:ext cx="9040086" cy="67712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dirty="0" smtClean="0">
                <a:solidFill>
                  <a:srgbClr val="FF0000"/>
                </a:solidFill>
                <a:latin typeface="Times New Roman" pitchFamily="18" charset="0"/>
              </a:rPr>
              <a:t>ГИА - 9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</a:rPr>
              <a:t>Единое </a:t>
            </a:r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  <a:hlinkClick r:id="rId2"/>
              </a:rPr>
              <a:t>расписание</a:t>
            </a:r>
            <a:endParaRPr lang="ru-RU" sz="3600" b="1" dirty="0" smtClean="0">
              <a:solidFill>
                <a:srgbClr val="663300"/>
              </a:solidFill>
              <a:latin typeface="Times New Roman" pitchFamily="18" charset="0"/>
            </a:endParaRPr>
          </a:p>
          <a:p>
            <a:pPr eaLnBrk="1" hangingPunct="1"/>
            <a:r>
              <a:rPr lang="ru-RU" sz="3600" b="1" dirty="0" smtClean="0">
                <a:solidFill>
                  <a:srgbClr val="663300"/>
                </a:solidFill>
                <a:latin typeface="Times New Roman" pitchFamily="18" charset="0"/>
              </a:rPr>
              <a:t>Использование заданий стандартизированной формы (</a:t>
            </a:r>
            <a:r>
              <a:rPr lang="ru-RU" sz="3600" b="1" dirty="0" smtClean="0">
                <a:solidFill>
                  <a:srgbClr val="663300"/>
                </a:solidFill>
                <a:latin typeface="Times New Roman" pitchFamily="18" charset="0"/>
                <a:hlinkClick r:id="rId3"/>
              </a:rPr>
              <a:t>КИМ</a:t>
            </a:r>
            <a:r>
              <a:rPr lang="ru-RU" sz="3600" b="1" dirty="0" smtClean="0">
                <a:solidFill>
                  <a:srgbClr val="663300"/>
                </a:solidFill>
                <a:latin typeface="Times New Roman" pitchFamily="18" charset="0"/>
              </a:rPr>
              <a:t>)</a:t>
            </a:r>
          </a:p>
          <a:p>
            <a:pPr eaLnBrk="1" hangingPunct="1"/>
            <a:r>
              <a:rPr lang="ru-RU" sz="3600" b="1" dirty="0" smtClean="0">
                <a:solidFill>
                  <a:srgbClr val="663300"/>
                </a:solidFill>
                <a:latin typeface="Times New Roman" pitchFamily="18" charset="0"/>
              </a:rPr>
              <a:t>Использование специальных </a:t>
            </a:r>
            <a:r>
              <a:rPr lang="ru-RU" sz="3600" b="1" dirty="0" smtClean="0">
                <a:solidFill>
                  <a:srgbClr val="663300"/>
                </a:solidFill>
                <a:latin typeface="Times New Roman" pitchFamily="18" charset="0"/>
                <a:hlinkClick r:id="rId4"/>
              </a:rPr>
              <a:t>бланков</a:t>
            </a:r>
            <a:r>
              <a:rPr lang="ru-RU" sz="3600" b="1" dirty="0" smtClean="0">
                <a:solidFill>
                  <a:srgbClr val="663300"/>
                </a:solidFill>
                <a:latin typeface="Times New Roman" pitchFamily="18" charset="0"/>
              </a:rPr>
              <a:t> для оформления ответов на задания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ОСОБЕННОСТИ ГИА-2025</a:t>
            </a:r>
          </a:p>
        </p:txBody>
      </p:sp>
      <p:sp>
        <p:nvSpPr>
          <p:cNvPr id="7171" name="Содержимое 3"/>
          <p:cNvSpPr>
            <a:spLocks/>
          </p:cNvSpPr>
          <p:nvPr/>
        </p:nvSpPr>
        <p:spPr bwMode="auto">
          <a:xfrm>
            <a:off x="1547813" y="1412875"/>
            <a:ext cx="7138987" cy="4073525"/>
          </a:xfrm>
          <a:prstGeom prst="rect">
            <a:avLst/>
          </a:prstGeom>
          <a:solidFill>
            <a:schemeClr val="bg1">
              <a:alpha val="74901"/>
            </a:schemeClr>
          </a:solidFill>
          <a:ln w="9525" cap="rnd">
            <a:noFill/>
            <a:miter lim="800000"/>
            <a:headEnd/>
            <a:tailEnd/>
          </a:ln>
        </p:spPr>
        <p:txBody>
          <a:bodyPr/>
          <a:lstStyle/>
          <a:p>
            <a:pPr marL="319088" indent="-319088" algn="just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2000" dirty="0">
                <a:latin typeface="Times New Roman" pitchFamily="18" charset="0"/>
              </a:rPr>
              <a:t>Расписание проведения и продолжительности экзаменов утверждается Федеральной службой по надзору в сфере образования и науки.</a:t>
            </a:r>
          </a:p>
          <a:p>
            <a:pPr marL="319088" indent="-319088" algn="just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2000" dirty="0">
                <a:latin typeface="Times New Roman" pitchFamily="18" charset="0"/>
              </a:rPr>
              <a:t>Дополнительные сроки для сдачи экзамена участниками </a:t>
            </a:r>
            <a:r>
              <a:rPr lang="ru-RU" sz="2000" dirty="0" smtClean="0">
                <a:latin typeface="Times New Roman" pitchFamily="18" charset="0"/>
              </a:rPr>
              <a:t>ГИА-9, </a:t>
            </a:r>
            <a:r>
              <a:rPr lang="ru-RU" sz="2000" dirty="0">
                <a:latin typeface="Times New Roman" pitchFamily="18" charset="0"/>
              </a:rPr>
              <a:t>пропустившими экзамен в основные сроки по уважительным причинам или подавшими апелляцию</a:t>
            </a:r>
          </a:p>
          <a:p>
            <a:pPr marL="319088" indent="-319088" algn="just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2000" dirty="0">
                <a:latin typeface="Times New Roman" pitchFamily="18" charset="0"/>
              </a:rPr>
              <a:t>Экзамены начинаются по местному времени в 10.00</a:t>
            </a:r>
          </a:p>
          <a:p>
            <a:pPr marL="319088" indent="-319088" algn="just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2000" dirty="0">
                <a:latin typeface="Times New Roman" pitchFamily="18" charset="0"/>
              </a:rPr>
              <a:t>На подготовительные мероприятия (проведение инструктажа, заполнение области регистрации бланков </a:t>
            </a:r>
            <a:r>
              <a:rPr lang="ru-RU" sz="2000" dirty="0" smtClean="0">
                <a:latin typeface="Times New Roman" pitchFamily="18" charset="0"/>
              </a:rPr>
              <a:t>и </a:t>
            </a:r>
            <a:r>
              <a:rPr lang="ru-RU" sz="2000" dirty="0">
                <a:latin typeface="Times New Roman" pitchFamily="18" charset="0"/>
              </a:rPr>
              <a:t>др.) выделяется время до 30 минут, которое не включается в продолжительность выполнения экзаменационной работы</a:t>
            </a:r>
          </a:p>
          <a:p>
            <a:pPr algn="ctr" eaLnBrk="1" hangingPunct="1">
              <a:buFontTx/>
              <a:buNone/>
            </a:pPr>
            <a:endParaRPr lang="ru-RU" sz="2400" b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algn="ctr" eaLnBrk="1" hangingPunct="1">
              <a:buFontTx/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>Основные сроки проведения ОГЭ </a:t>
            </a:r>
          </a:p>
          <a:p>
            <a:pPr algn="ctr" eaLnBrk="1" hangingPunct="1">
              <a:buFontTx/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>май-июль 2025 г.  </a:t>
            </a:r>
          </a:p>
          <a:p>
            <a:pPr marL="319088" indent="-319088">
              <a:lnSpc>
                <a:spcPct val="80000"/>
              </a:lnSpc>
              <a:spcBef>
                <a:spcPct val="20000"/>
              </a:spcBef>
            </a:pPr>
            <a:endParaRPr lang="ru-RU" sz="240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4_Edubooks">
  <a:themeElements>
    <a:clrScheme name="54_Edubook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4_Edubook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4_Edubook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4_Edubook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4_Edubook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4_Edubook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4_Edubook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4_Edubook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4_Edubook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4_Edubook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4_Edubook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4_Edubook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4_Edubook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4_Edubook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776</Words>
  <Application>Microsoft Office PowerPoint</Application>
  <PresentationFormat>Экран (4:3)</PresentationFormat>
  <Paragraphs>201</Paragraphs>
  <Slides>38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54_Edubooks</vt:lpstr>
      <vt:lpstr>   РОДИТЕЛЬСКОЕ СОБРАНИЕ   «Проведение ГИА-9   в 2025 году»                                                                                                                                                                                                             </vt:lpstr>
      <vt:lpstr>Презентация PowerPoint</vt:lpstr>
      <vt:lpstr>Презентация PowerPoint</vt:lpstr>
      <vt:lpstr>ГИА – 9 в 2025 году</vt:lpstr>
      <vt:lpstr>Презентация PowerPoint</vt:lpstr>
      <vt:lpstr>Предметы ОГЭ</vt:lpstr>
      <vt:lpstr>Презентация PowerPoint</vt:lpstr>
      <vt:lpstr>ГИА - 9</vt:lpstr>
      <vt:lpstr>ОСОБЕННОСТИ ГИА-2025</vt:lpstr>
      <vt:lpstr>                  Государственная итоговая аттестация обучающихся 9-х классов является обязательной и проводится по завершении освоения ими основных образовательных программам основного общего образования.</vt:lpstr>
      <vt:lpstr>Презентация PowerPoint</vt:lpstr>
      <vt:lpstr>МИНИМАЛЬНОЕ КОЛИЧЕСТВО БАЛЛОВ</vt:lpstr>
      <vt:lpstr>НЕУДОВЛЕТВОРИТЕЛЬНЫЙ РЕЗУЛЬТАТ</vt:lpstr>
      <vt:lpstr>НЕУДОВЛЕТВОРИТЕЛЬНЫЙ РЕЗУЛЬТАТ</vt:lpstr>
      <vt:lpstr>Презентация PowerPoint</vt:lpstr>
      <vt:lpstr>Что можно взять с собой на экзамен </vt:lpstr>
      <vt:lpstr>Разрешенные  предметы на экзаменах</vt:lpstr>
      <vt:lpstr>Разрешенные  предметы на экзаменах</vt:lpstr>
      <vt:lpstr>Разрешенные  предметы на экзаменах</vt:lpstr>
      <vt:lpstr>Разрешенные  предметы на экзаменах</vt:lpstr>
      <vt:lpstr>Презентация PowerPoint</vt:lpstr>
      <vt:lpstr>Презентация PowerPoint</vt:lpstr>
      <vt:lpstr>ВО ВРЕМЯ ЭКЗАМЕНОВ ЗАПРЕЩАЮТСЯ:</vt:lpstr>
      <vt:lpstr>УДАЛЕНИЕ С ЭКЗАМЕНА</vt:lpstr>
      <vt:lpstr>Презентация PowerPoint</vt:lpstr>
      <vt:lpstr>Презентация PowerPoint</vt:lpstr>
      <vt:lpstr>Презентация PowerPoint</vt:lpstr>
      <vt:lpstr>Результаты  рассмотрения апелляции</vt:lpstr>
      <vt:lpstr>Презентация PowerPoint</vt:lpstr>
      <vt:lpstr> До повторной сдачи ГИА-9 в текущем году  не допускаются  </vt:lpstr>
      <vt:lpstr>Проведение ГИА -9</vt:lpstr>
      <vt:lpstr>Общественное наблюдение на ГИА-9</vt:lpstr>
      <vt:lpstr>ПОДГОТОВКА К ОГЭ</vt:lpstr>
      <vt:lpstr>РОСОБРНАДЗОР ПРЕДУПРЕЖДАЕТ</vt:lpstr>
      <vt:lpstr>По школе</vt:lpstr>
      <vt:lpstr>Итоги пробных экзаменов (декабрь)</vt:lpstr>
      <vt:lpstr>Презентация PowerPoint</vt:lpstr>
      <vt:lpstr>Расписание ОГЭ (основной период)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РОДИТЕЛЬСКОЕ СОБРАНИЕ   «Проведение ГИА-9   в 2025 году»</dc:title>
  <dc:creator>user</dc:creator>
  <cp:lastModifiedBy>Елена</cp:lastModifiedBy>
  <cp:revision>13</cp:revision>
  <dcterms:modified xsi:type="dcterms:W3CDTF">2025-01-15T09:21:52Z</dcterms:modified>
</cp:coreProperties>
</file>